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82" r:id="rId3"/>
    <p:sldId id="260" r:id="rId4"/>
    <p:sldId id="268" r:id="rId5"/>
    <p:sldId id="283" r:id="rId6"/>
    <p:sldId id="286" r:id="rId7"/>
    <p:sldId id="284" r:id="rId8"/>
    <p:sldId id="285" r:id="rId9"/>
    <p:sldId id="266" r:id="rId10"/>
    <p:sldId id="273" r:id="rId11"/>
    <p:sldId id="269" r:id="rId12"/>
    <p:sldId id="274" r:id="rId13"/>
    <p:sldId id="270" r:id="rId14"/>
    <p:sldId id="276" r:id="rId15"/>
    <p:sldId id="271" r:id="rId16"/>
    <p:sldId id="277" r:id="rId17"/>
    <p:sldId id="272" r:id="rId18"/>
    <p:sldId id="279" r:id="rId19"/>
    <p:sldId id="280" r:id="rId20"/>
    <p:sldId id="287" r:id="rId21"/>
    <p:sldId id="288" r:id="rId22"/>
    <p:sldId id="26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DE75"/>
    <a:srgbClr val="FFDD71"/>
    <a:srgbClr val="586C6F"/>
    <a:srgbClr val="3F4D4F"/>
    <a:srgbClr val="445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67CA-F2DD-4DD8-BD88-67AC02DF910E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78E1-24FC-4698-B3F1-DB1CBE035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9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1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7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5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2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6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2019-01-10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8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 52"/>
          <p:cNvSpPr/>
          <p:nvPr/>
        </p:nvSpPr>
        <p:spPr>
          <a:xfrm>
            <a:off x="4106333" y="-67733"/>
            <a:ext cx="8085667" cy="5681133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065904" y="637453"/>
            <a:ext cx="7020158" cy="165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TransCAD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期末報告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－不怕沒電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高雄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旅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967279" y="2709796"/>
            <a:ext cx="4986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指導教授：黃山琿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洪詩涵　洪郁茜　張瑩屏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2" y="3028231"/>
            <a:ext cx="2660468" cy="26604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27701" r="7543" b="22427"/>
          <a:stretch/>
        </p:blipFill>
        <p:spPr>
          <a:xfrm>
            <a:off x="1092200" y="5613400"/>
            <a:ext cx="2184399" cy="7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R1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－市區趴趴造</a:t>
            </a: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7571"/>
              </p:ext>
            </p:extLst>
          </p:nvPr>
        </p:nvGraphicFramePr>
        <p:xfrm>
          <a:off x="391357" y="1992086"/>
          <a:ext cx="11391070" cy="28738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4810">
                  <a:extLst>
                    <a:ext uri="{9D8B030D-6E8A-4147-A177-3AD203B41FA5}">
                      <a16:colId xmlns:a16="http://schemas.microsoft.com/office/drawing/2014/main" val="1665272975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2049833597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2399892388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2855129757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498583932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3005470461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490338159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980653757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1582562655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2262425726"/>
                    </a:ext>
                  </a:extLst>
                </a:gridCol>
                <a:gridCol w="1023626">
                  <a:extLst>
                    <a:ext uri="{9D8B030D-6E8A-4147-A177-3AD203B41FA5}">
                      <a16:colId xmlns:a16="http://schemas.microsoft.com/office/drawing/2014/main" val="1379091647"/>
                    </a:ext>
                  </a:extLst>
                </a:gridCol>
              </a:tblGrid>
              <a:tr h="142731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高雄火車站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老江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紅茶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國立科學工藝博物館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gogoro</a:t>
                      </a:r>
                      <a:r>
                        <a:rPr lang="en-US" altLang="zh-TW" dirty="0" smtClean="0"/>
                        <a:t> </a:t>
                      </a:r>
                    </a:p>
                    <a:p>
                      <a:pPr algn="ctr"/>
                      <a:r>
                        <a:rPr lang="en-US" altLang="zh-TW" dirty="0" err="1" smtClean="0"/>
                        <a:t>HiLife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三民鼎金店站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丹丹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漢堡 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鼎中店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漢神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巨蛋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購物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廣場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欣怡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冰菓屋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凹子底森林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公園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瑞豐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夜市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愛河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之心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43310"/>
                  </a:ext>
                </a:extLst>
              </a:tr>
              <a:tr h="72325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距離</a:t>
                      </a:r>
                      <a:r>
                        <a:rPr lang="en-US" altLang="zh-TW" dirty="0" smtClean="0"/>
                        <a:t>/km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13216"/>
                  </a:ext>
                </a:extLst>
              </a:tr>
              <a:tr h="72325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r>
                        <a:rPr lang="en-US" altLang="zh-TW" dirty="0" smtClean="0"/>
                        <a:t>/min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330759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822960" y="5598770"/>
            <a:ext cx="22693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15.65km</a:t>
            </a:r>
            <a:endParaRPr lang="zh-TW" altLang="en-US" sz="2400" b="1" dirty="0"/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9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6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－北高雄觀光路線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03" y="1704025"/>
            <a:ext cx="5305703" cy="4375030"/>
          </a:xfrm>
          <a:prstGeom prst="rect">
            <a:avLst/>
          </a:prstGeom>
        </p:spPr>
      </p:pic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10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－北高雄觀光路線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3967"/>
              </p:ext>
            </p:extLst>
          </p:nvPr>
        </p:nvGraphicFramePr>
        <p:xfrm>
          <a:off x="242174" y="1972128"/>
          <a:ext cx="11689440" cy="29137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02055">
                  <a:extLst>
                    <a:ext uri="{9D8B030D-6E8A-4147-A177-3AD203B41FA5}">
                      <a16:colId xmlns:a16="http://schemas.microsoft.com/office/drawing/2014/main" val="1665272975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2049833597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2399892388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2855129757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498583932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3005470461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490338159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980653757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1582562655"/>
                    </a:ext>
                  </a:extLst>
                </a:gridCol>
                <a:gridCol w="1165265">
                  <a:extLst>
                    <a:ext uri="{9D8B030D-6E8A-4147-A177-3AD203B41FA5}">
                      <a16:colId xmlns:a16="http://schemas.microsoft.com/office/drawing/2014/main" val="2262425726"/>
                    </a:ext>
                  </a:extLst>
                </a:gridCol>
              </a:tblGrid>
              <a:tr h="144714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火車站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援中港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濕地公園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gogoro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家樂福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高雄楠梓店站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北平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楊寶寶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蒸餃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果貿新村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高雄市立美術館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騰戶丼飯專賣店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愛河之心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鹿仔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草冰店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綏遠總店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43310"/>
                  </a:ext>
                </a:extLst>
              </a:tr>
              <a:tr h="73330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距離</a:t>
                      </a:r>
                      <a:r>
                        <a:rPr lang="en-US" altLang="zh-TW" dirty="0" smtClean="0"/>
                        <a:t>/km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14.3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zh-TW" sz="1800" kern="1200" dirty="0" smtClean="0"/>
                        <a:t>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zh-TW" sz="1800" kern="1200" dirty="0" smtClean="0"/>
                        <a:t>2.7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13216"/>
                  </a:ext>
                </a:extLst>
              </a:tr>
              <a:tr h="73330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r>
                        <a:rPr lang="en-US" altLang="zh-TW" dirty="0" smtClean="0"/>
                        <a:t>/min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330759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39586" y="5498268"/>
            <a:ext cx="22693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40.25km</a:t>
            </a:r>
            <a:endParaRPr lang="zh-TW" altLang="en-US" sz="2400" b="1" dirty="0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11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R3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－挑戰型路線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02" y="1807748"/>
            <a:ext cx="7691417" cy="3442681"/>
          </a:xfrm>
          <a:prstGeom prst="rect">
            <a:avLst/>
          </a:prstGeom>
        </p:spPr>
      </p:pic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12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2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R3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－挑戰型路線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58146"/>
              </p:ext>
            </p:extLst>
          </p:nvPr>
        </p:nvGraphicFramePr>
        <p:xfrm>
          <a:off x="274321" y="2157068"/>
          <a:ext cx="11676107" cy="26364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2832">
                  <a:extLst>
                    <a:ext uri="{9D8B030D-6E8A-4147-A177-3AD203B41FA5}">
                      <a16:colId xmlns:a16="http://schemas.microsoft.com/office/drawing/2014/main" val="214627890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3674404152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3198651627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3972408403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569780934"/>
                    </a:ext>
                  </a:extLst>
                </a:gridCol>
                <a:gridCol w="1548535">
                  <a:extLst>
                    <a:ext uri="{9D8B030D-6E8A-4147-A177-3AD203B41FA5}">
                      <a16:colId xmlns:a16="http://schemas.microsoft.com/office/drawing/2014/main" val="3772387317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3139684147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1207875478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3705343884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3106210454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771428319"/>
                    </a:ext>
                  </a:extLst>
                </a:gridCol>
                <a:gridCol w="902474">
                  <a:extLst>
                    <a:ext uri="{9D8B030D-6E8A-4147-A177-3AD203B41FA5}">
                      <a16:colId xmlns:a16="http://schemas.microsoft.com/office/drawing/2014/main" val="2217282035"/>
                    </a:ext>
                  </a:extLst>
                </a:gridCol>
              </a:tblGrid>
              <a:tr h="148250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高雄火車站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老江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紅茶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柴山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秘境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海灘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壽山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動物園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gogoro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中油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大義街加油站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鴨肉珍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駁二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藝術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特區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玫瑰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聖母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教堂</a:t>
                      </a:r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新崛江商圈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伴手禮火星糖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中央公園店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不二家 芋頭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蛋糕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400779"/>
                  </a:ext>
                </a:extLst>
              </a:tr>
              <a:tr h="51382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距離</a:t>
                      </a:r>
                      <a:r>
                        <a:rPr lang="en-US" altLang="zh-TW" dirty="0" smtClean="0"/>
                        <a:t>/km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0.75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0.65</a:t>
                      </a:r>
                      <a:endParaRPr lang="zh-TW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285705"/>
                  </a:ext>
                </a:extLst>
              </a:tr>
              <a:tr h="63473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r>
                        <a:rPr lang="en-US" altLang="zh-TW" dirty="0" smtClean="0"/>
                        <a:t>/min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38700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24183" y="5546666"/>
            <a:ext cx="22693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26.25km</a:t>
            </a:r>
            <a:endParaRPr lang="zh-TW" altLang="en-US" sz="2400" b="1" dirty="0"/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13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－南高雄觀光路線</a:t>
            </a: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39" y="1289500"/>
            <a:ext cx="4838614" cy="4861085"/>
          </a:xfrm>
          <a:prstGeom prst="rect">
            <a:avLst/>
          </a:prstGeom>
        </p:spPr>
      </p:pic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14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－南高雄觀光路線</a:t>
            </a: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89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26065"/>
              </p:ext>
            </p:extLst>
          </p:nvPr>
        </p:nvGraphicFramePr>
        <p:xfrm>
          <a:off x="234596" y="2260813"/>
          <a:ext cx="11704595" cy="27423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02055">
                  <a:extLst>
                    <a:ext uri="{9D8B030D-6E8A-4147-A177-3AD203B41FA5}">
                      <a16:colId xmlns:a16="http://schemas.microsoft.com/office/drawing/2014/main" val="214627890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674404152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198651627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972408403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569780934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772387317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139684147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1207875478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705343884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3106210454"/>
                    </a:ext>
                  </a:extLst>
                </a:gridCol>
                <a:gridCol w="1050254">
                  <a:extLst>
                    <a:ext uri="{9D8B030D-6E8A-4147-A177-3AD203B41FA5}">
                      <a16:colId xmlns:a16="http://schemas.microsoft.com/office/drawing/2014/main" val="771428319"/>
                    </a:ext>
                  </a:extLst>
                </a:gridCol>
              </a:tblGrid>
              <a:tr h="161961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火車站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淨園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休閒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農場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gogoro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中油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小港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加油站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大魯閣草衙道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台鋁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MLD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集盒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KUBIC</a:t>
                      </a:r>
                      <a:r>
                        <a:rPr lang="zh-TW" altLang="en-US" dirty="0" smtClean="0"/>
                        <a:t>貨櫃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市集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圖書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總館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方師傅點心坊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高雄遠百店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正牌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白糖粿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六合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夜市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400779"/>
                  </a:ext>
                </a:extLst>
              </a:tr>
              <a:tr h="56134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距離</a:t>
                      </a:r>
                      <a:r>
                        <a:rPr lang="en-US" altLang="zh-TW" dirty="0" smtClean="0"/>
                        <a:t>/km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11.6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285705"/>
                  </a:ext>
                </a:extLst>
              </a:tr>
              <a:tr h="56134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r>
                        <a:rPr lang="en-US" altLang="zh-TW" dirty="0" smtClean="0"/>
                        <a:t>/min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38700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06335" y="5568818"/>
            <a:ext cx="22693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29.45km</a:t>
            </a:r>
            <a:endParaRPr lang="zh-TW" altLang="en-US" sz="2400" b="1" dirty="0"/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15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3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91" y="1661682"/>
            <a:ext cx="3871914" cy="2793265"/>
          </a:xfrm>
          <a:prstGeom prst="rect">
            <a:avLst/>
          </a:prstGeom>
        </p:spPr>
      </p:pic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－旗津線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2" y="1811196"/>
            <a:ext cx="3368671" cy="24686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40" y="1596021"/>
            <a:ext cx="3249094" cy="2858926"/>
          </a:xfrm>
          <a:prstGeom prst="rect">
            <a:avLst/>
          </a:prstGeom>
        </p:spPr>
      </p:pic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16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7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－旗津線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89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88491"/>
              </p:ext>
            </p:extLst>
          </p:nvPr>
        </p:nvGraphicFramePr>
        <p:xfrm>
          <a:off x="283527" y="2021365"/>
          <a:ext cx="11657805" cy="33070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02055">
                  <a:extLst>
                    <a:ext uri="{9D8B030D-6E8A-4147-A177-3AD203B41FA5}">
                      <a16:colId xmlns:a16="http://schemas.microsoft.com/office/drawing/2014/main" val="3823342116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2166511337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2130518321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1752076210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3814827210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1283685905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2556153747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806387373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1656464707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1032555945"/>
                    </a:ext>
                  </a:extLst>
                </a:gridCol>
                <a:gridCol w="1045575">
                  <a:extLst>
                    <a:ext uri="{9D8B030D-6E8A-4147-A177-3AD203B41FA5}">
                      <a16:colId xmlns:a16="http://schemas.microsoft.com/office/drawing/2014/main" val="3915800777"/>
                    </a:ext>
                  </a:extLst>
                </a:gridCol>
              </a:tblGrid>
              <a:tr h="146586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火車站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打狗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領事館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萬二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小吃店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海岸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沙灘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燈塔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九日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平價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日式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串燒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新光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碼頭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夢時代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gogoro</a:t>
                      </a:r>
                      <a:r>
                        <a:rPr lang="en-US" altLang="zh-TW" dirty="0" smtClean="0"/>
                        <a:t> </a:t>
                      </a:r>
                    </a:p>
                    <a:p>
                      <a:pPr algn="ctr"/>
                      <a:r>
                        <a:rPr lang="zh-TW" altLang="en-US" dirty="0" smtClean="0"/>
                        <a:t>高雄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中山店站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捷運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美麗島站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929182"/>
                  </a:ext>
                </a:extLst>
              </a:tr>
              <a:tr h="920617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距離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/km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16.8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4.5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4.3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1.2</a:t>
                      </a:r>
                      <a:endParaRPr lang="zh-TW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954842"/>
                  </a:ext>
                </a:extLst>
              </a:tr>
              <a:tr h="920617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/min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02707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22960" y="5740875"/>
            <a:ext cx="22693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59.7km</a:t>
            </a:r>
            <a:endParaRPr lang="zh-TW" altLang="en-US" sz="2400" b="1" dirty="0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17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9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453166" y="-17980"/>
            <a:ext cx="221118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期末呈現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66942" y="1748829"/>
            <a:ext cx="11344703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74" y="-5513"/>
            <a:ext cx="5330045" cy="6879749"/>
          </a:xfrm>
          <a:prstGeom prst="rect">
            <a:avLst/>
          </a:prstGeom>
        </p:spPr>
      </p:pic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354621" y="6186302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18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92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錄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461755" y="1742511"/>
            <a:ext cx="3250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－研究背景－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－研究目的－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文獻回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－期末呈現－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58411"/>
            <a:ext cx="306185" cy="365125"/>
          </a:xfrm>
        </p:spPr>
        <p:txBody>
          <a:bodyPr/>
          <a:lstStyle/>
          <a:p>
            <a:fld id="{0213A184-67E8-40B5-A2FF-4C77723C277C}" type="slidenum">
              <a:rPr lang="ko-KR" altLang="en-US" sz="1600" b="1" smtClean="0">
                <a:solidFill>
                  <a:schemeClr val="tx1"/>
                </a:solidFill>
                <a:latin typeface="微軟正黑體" panose="020B0604030504040204" pitchFamily="34" charset="-120"/>
              </a:rPr>
              <a:pPr/>
              <a:t>2</a:t>
            </a:fld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45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566942" y="-17980"/>
            <a:ext cx="1904894" cy="8215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66942" y="1748829"/>
            <a:ext cx="11344703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4854" y="1399380"/>
            <a:ext cx="10377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由於高雄地緣廣大，除了搭乘交通運輸工具外，也需要其他運具輔助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例如：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，建議高雄市政府能夠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提供更多的觀光旅遊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透過以上五條觀光路線，讓來高雄觀光的民眾能夠體驗環保又美好的旅程。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19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2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5138941" y="-17980"/>
            <a:ext cx="2741523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66942" y="1748829"/>
            <a:ext cx="11344703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4854" y="1399380"/>
            <a:ext cx="103770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鄭宇倫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，影響民眾購買電動機車關鍵因素之研究，國立中央大學土木工程研究所碩士論文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陳宏昇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，電動機車購買意願研究分析，國立中央大學管理學院高階主管企管碩士班碩士論文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郭柏成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，台灣電動機車的消費者購買行為之研究，國立成功大學經濟管理碩士學位學程碩士論文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楊政運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、戴貞德，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，高雄市區觀光旅遊發展之關鍵因素，商業現代化學刊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周永暉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、歐陽忻憶、陳冠竹，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，台灣觀光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永續發展策略，台灣當代觀光第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874573" y="6241366"/>
            <a:ext cx="424642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19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1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 52"/>
          <p:cNvSpPr/>
          <p:nvPr/>
        </p:nvSpPr>
        <p:spPr>
          <a:xfrm>
            <a:off x="4106333" y="-67733"/>
            <a:ext cx="8085667" cy="5681133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2" y="3028231"/>
            <a:ext cx="2660468" cy="26604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27701" r="7543" b="22427"/>
          <a:stretch/>
        </p:blipFill>
        <p:spPr>
          <a:xfrm>
            <a:off x="1092200" y="5613400"/>
            <a:ext cx="2184399" cy="702734"/>
          </a:xfrm>
          <a:prstGeom prst="rect">
            <a:avLst/>
          </a:prstGeom>
        </p:spPr>
      </p:pic>
      <p:sp>
        <p:nvSpPr>
          <p:cNvPr id="7" name="직사각형 67"/>
          <p:cNvSpPr/>
          <p:nvPr/>
        </p:nvSpPr>
        <p:spPr>
          <a:xfrm>
            <a:off x="5083753" y="1447278"/>
            <a:ext cx="7020158" cy="983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12331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414542" y="1950877"/>
            <a:ext cx="11344703" cy="3970318"/>
            <a:chOff x="539836" y="2077916"/>
            <a:chExt cx="11344703" cy="3970318"/>
          </a:xfrm>
        </p:grpSpPr>
        <p:grpSp>
          <p:nvGrpSpPr>
            <p:cNvPr id="3" name="群組 2"/>
            <p:cNvGrpSpPr/>
            <p:nvPr/>
          </p:nvGrpSpPr>
          <p:grpSpPr>
            <a:xfrm>
              <a:off x="539836" y="2077916"/>
              <a:ext cx="11344703" cy="3970318"/>
              <a:chOff x="526188" y="1320112"/>
              <a:chExt cx="11344703" cy="397031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26188" y="1320112"/>
                <a:ext cx="11344703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全球暖化造成氣候劇變及面臨能源短缺問題使得各國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開始 重視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永續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發展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台灣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政府也開始積極推廣節能減碳政策與措施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，鼓勵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民眾搭乘大眾運輸，也提高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對 綠色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運輸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工具     的補助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機車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在台灣為最普遍的交通工具，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而 電動機車      是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最有可能取代機車的綠色運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具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因此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成為政府推動的重點，進而提升空氣品質及居住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環境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傳統電動機車以往給民眾時速慢、充電不便、外觀老氣等刻板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印象</a:t>
                </a:r>
                <a:endPara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4582648" y="3170326"/>
                <a:ext cx="1246842" cy="341747"/>
              </a:xfrm>
              <a:prstGeom prst="rect">
                <a:avLst/>
              </a:prstGeom>
              <a:solidFill>
                <a:srgbClr val="FFD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電動機車      </a:t>
                </a:r>
                <a:endPara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663796" y="2282418"/>
              <a:ext cx="1803249" cy="341747"/>
            </a:xfrm>
            <a:prstGeom prst="rect">
              <a:avLst/>
            </a:pr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重視</a:t>
              </a:r>
              <a:r>
                <a:rPr lang="zh-TW" altLang="en-US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永</a:t>
              </a:r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續發展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121259" y="2688877"/>
            <a:ext cx="1564293" cy="341747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綠色運輸工具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2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7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66942" y="1748829"/>
            <a:ext cx="11344703" cy="3785652"/>
            <a:chOff x="678588" y="1118064"/>
            <a:chExt cx="11344703" cy="3785652"/>
          </a:xfrm>
        </p:grpSpPr>
        <p:sp>
          <p:nvSpPr>
            <p:cNvPr id="32" name="矩形 31"/>
            <p:cNvSpPr/>
            <p:nvPr/>
          </p:nvSpPr>
          <p:spPr>
            <a:xfrm>
              <a:off x="678588" y="1118064"/>
              <a:ext cx="1134470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本研究將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規劃五條 高雄市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觀光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路線     並結合  </a:t>
              </a:r>
              <a:r>
                <a:rPr lang="en-US" altLang="zh-TW" sz="24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gogoro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電動機車 電池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交換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站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200000"/>
                </a:lnSpc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讓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來高雄觀光的民眾都能體驗環保兼具趣味的低碳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旅遊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個高雄熱門景點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個高雄在地美食</a:t>
              </a:r>
              <a:endPara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</a:t>
              </a:r>
              <a:r>
                <a:rPr lang="en-US" altLang="zh-TW" sz="2400" dirty="0" err="1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gogoro</a:t>
              </a: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電池交換站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571631" y="1377268"/>
              <a:ext cx="2373548" cy="43758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高雄市觀光路線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461786" y="1987761"/>
            <a:ext cx="1726691" cy="437586"/>
          </a:xfrm>
          <a:prstGeom prst="rect">
            <a:avLst/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交換站</a:t>
            </a: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3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1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文獻回顧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3165" y="1683951"/>
            <a:ext cx="12233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年住宅總戶數約為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萬戶（內政部，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車總數為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1370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輛，平均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每戶約有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台灣家庭普遍的代步工具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以機車為主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可能取代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機車的綠色運具。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4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5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文獻回顧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3784" y="1043574"/>
            <a:ext cx="117014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電動機車累計產銷量已突破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年更創下銷售逾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萬輛的新高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上年躍升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目標則為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年電動機車數量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萬輛（經濟部，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年電動機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車品牌的市佔率，前三名皆為睿能公司的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gogoro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高雄市政府積極推動產業轉型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，觀光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旅遊業的低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碳運輸是最具有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潛能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不破壞環境的最佳發展模式。</a:t>
            </a:r>
          </a:p>
          <a:p>
            <a:pPr>
              <a:lnSpc>
                <a:spcPct val="2000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5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5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期末呈現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3" y="1130530"/>
            <a:ext cx="11606213" cy="5492071"/>
          </a:xfrm>
          <a:prstGeom prst="rect">
            <a:avLst/>
          </a:prstGeom>
        </p:spPr>
      </p:pic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6" y="6241366"/>
            <a:ext cx="306185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6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7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550136" y="0"/>
            <a:ext cx="191874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期末呈現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"/>
          <a:stretch/>
        </p:blipFill>
        <p:spPr>
          <a:xfrm>
            <a:off x="2701636" y="-303"/>
            <a:ext cx="4938470" cy="662383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15942" y="2768138"/>
            <a:ext cx="2643448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電池交換站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 smtClean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景點</a:t>
            </a:r>
            <a:endParaRPr lang="en-US" altLang="zh-TW" sz="2400" b="1" dirty="0" smtClean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美食</a:t>
            </a:r>
            <a:endParaRPr lang="zh-TW" altLang="en-US" sz="24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7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6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자유형 186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1963400 w 12192000"/>
              <a:gd name="connsiteY3" fmla="*/ 6858001 h 6858001"/>
              <a:gd name="connsiteX4" fmla="*/ 11963400 w 12192000"/>
              <a:gd name="connsiteY4" fmla="*/ 1307964 h 6858001"/>
              <a:gd name="connsiteX5" fmla="*/ 11544436 w 12192000"/>
              <a:gd name="connsiteY5" fmla="*/ 889000 h 6858001"/>
              <a:gd name="connsiteX6" fmla="*/ 647564 w 12192000"/>
              <a:gd name="connsiteY6" fmla="*/ 889000 h 6858001"/>
              <a:gd name="connsiteX7" fmla="*/ 228600 w 12192000"/>
              <a:gd name="connsiteY7" fmla="*/ 1307964 h 6858001"/>
              <a:gd name="connsiteX8" fmla="*/ 228600 w 12192000"/>
              <a:gd name="connsiteY8" fmla="*/ 6858001 h 6858001"/>
              <a:gd name="connsiteX9" fmla="*/ 0 w 12192000"/>
              <a:gd name="connsiteY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1963400" y="6858001"/>
                </a:lnTo>
                <a:lnTo>
                  <a:pt x="11963400" y="1307964"/>
                </a:lnTo>
                <a:cubicBezTo>
                  <a:pt x="11963400" y="1076577"/>
                  <a:pt x="11775823" y="889000"/>
                  <a:pt x="11544436" y="889000"/>
                </a:cubicBezTo>
                <a:lnTo>
                  <a:pt x="647564" y="889000"/>
                </a:lnTo>
                <a:cubicBezTo>
                  <a:pt x="416177" y="889000"/>
                  <a:pt x="228600" y="1076577"/>
                  <a:pt x="228600" y="1307964"/>
                </a:cubicBezTo>
                <a:lnTo>
                  <a:pt x="228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2276408" y="13691"/>
            <a:ext cx="7620972" cy="7405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R1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－市區趴趴造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0" y="6624471"/>
            <a:ext cx="12192000" cy="101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6053"/>
            <a:ext cx="12192000" cy="14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0" y="5568818"/>
            <a:ext cx="1053784" cy="105378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9" y="5634169"/>
            <a:ext cx="1091793" cy="1091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88" y="5498268"/>
            <a:ext cx="1124334" cy="11243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47" y="1526987"/>
            <a:ext cx="5366006" cy="4284219"/>
          </a:xfrm>
          <a:prstGeom prst="rect">
            <a:avLst/>
          </a:prstGeom>
        </p:spPr>
      </p:pic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942907" y="6241366"/>
            <a:ext cx="306185" cy="365125"/>
          </a:xfrm>
        </p:spPr>
        <p:txBody>
          <a:bodyPr/>
          <a:lstStyle/>
          <a:p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8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4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987</Words>
  <Application>Microsoft Office PowerPoint</Application>
  <PresentationFormat>寬螢幕</PresentationFormat>
  <Paragraphs>318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맑은 고딕</vt:lpstr>
      <vt:lpstr>微軟正黑體</vt:lpstr>
      <vt:lpstr>新細明體</vt:lpstr>
      <vt:lpstr>Arial</vt:lpstr>
      <vt:lpstr>Calibri</vt:lpstr>
      <vt:lpstr>Wingdings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Windows 使用者</cp:lastModifiedBy>
  <cp:revision>89</cp:revision>
  <dcterms:created xsi:type="dcterms:W3CDTF">2017-12-02T03:37:01Z</dcterms:created>
  <dcterms:modified xsi:type="dcterms:W3CDTF">2019-01-10T04:09:06Z</dcterms:modified>
</cp:coreProperties>
</file>